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8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style1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8" r:id="rId2"/>
    <p:sldId id="257" r:id="rId3"/>
    <p:sldId id="267" r:id="rId4"/>
    <p:sldId id="268" r:id="rId5"/>
    <p:sldId id="265" r:id="rId6"/>
    <p:sldId id="266" r:id="rId7"/>
    <p:sldId id="261" r:id="rId8"/>
    <p:sldId id="262" r:id="rId9"/>
    <p:sldId id="269" r:id="rId10"/>
    <p:sldId id="271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122"/>
    <a:srgbClr val="FED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3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814012556213094"/>
          <c:y val="3.5555363401497411E-2"/>
          <c:w val="0.62448355473354711"/>
          <c:h val="0.9644446933004843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Стовпець1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04771175610234E-3"/>
                  <c:y val="-8.125000000000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875000000000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015903918700767E-3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031807837401608E-3"/>
                  <c:y val="-7.500000000000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65737548019581E-2"/>
                  <c:y val="-8.1393370839403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30382556882059E-2"/>
                  <c:y val="-8.692534892045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16802822112469E-2"/>
                  <c:y val="-9.418002244599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990288540824711E-3"/>
                  <c:y val="-8.139259879184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059334895511098E-2"/>
                  <c:y val="-8.480504898513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079519593503727E-3"/>
                  <c:y val="-7.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091560131470152E-3"/>
                  <c:y val="-7.385201032176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731964300358452E-3"/>
                  <c:y val="-7.726392116240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929279244292423E-3"/>
                  <c:y val="-8.25414055537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238005155390364E-2"/>
                  <c:y val="-8.480504898513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73994</c:v>
                </c:pt>
                <c:pt idx="1">
                  <c:v>1890</c:v>
                </c:pt>
                <c:pt idx="2">
                  <c:v>57679</c:v>
                </c:pt>
                <c:pt idx="3">
                  <c:v>14425</c:v>
                </c:pt>
                <c:pt idx="4">
                  <c:v>1018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70452250634828E-3"/>
                  <c:y val="-6.832003224070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458675683041921E-4"/>
                  <c:y val="-7.385201032176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586895458027363E-3"/>
                  <c:y val="-8.0532280466347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848517323050635E-3"/>
                  <c:y val="-8.466093344152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743556517319118E-3"/>
                  <c:y val="-8.807312628562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75537</c:v>
                </c:pt>
                <c:pt idx="1">
                  <c:v>1890</c:v>
                </c:pt>
                <c:pt idx="2">
                  <c:v>59106</c:v>
                </c:pt>
                <c:pt idx="3">
                  <c:v>14541</c:v>
                </c:pt>
                <c:pt idx="4">
                  <c:v>1108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32484001285993E-2"/>
                  <c:y val="-6.832003224070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325720937595055E-2"/>
                  <c:y val="-7.1732225084802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7169380393329E-2"/>
                  <c:y val="-8.3513413425546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170541522918293E-3"/>
                  <c:y val="-8.2254461212459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040042748445847E-2"/>
                  <c:y val="-8.4517589945470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78551</c:v>
                </c:pt>
                <c:pt idx="1">
                  <c:v>1890</c:v>
                </c:pt>
                <c:pt idx="2">
                  <c:v>61556</c:v>
                </c:pt>
                <c:pt idx="3">
                  <c:v>15105</c:v>
                </c:pt>
                <c:pt idx="4">
                  <c:v>1185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290272565585143E-2"/>
                  <c:y val="-7.517169694251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43160789410813E-3"/>
                  <c:y val="-7.190336229283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43160789410813E-3"/>
                  <c:y val="-7.517169694251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047111776174329E-2"/>
                  <c:y val="-8.1708366241860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25531381468808E-2"/>
                  <c:y val="-8.497670089153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81340</c:v>
                </c:pt>
                <c:pt idx="1">
                  <c:v>1394</c:v>
                </c:pt>
                <c:pt idx="2">
                  <c:v>62941</c:v>
                </c:pt>
                <c:pt idx="3">
                  <c:v>17005</c:v>
                </c:pt>
                <c:pt idx="4">
                  <c:v>1245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411852960290434E-2"/>
                  <c:y val="-7.5171696942511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07901973526917E-2"/>
                  <c:y val="-8.497670089153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411857328505731E-2"/>
                  <c:y val="-9.319480569710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533433354995955E-2"/>
                  <c:y val="-7.517169694251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094223552348772E-2"/>
                  <c:y val="-7.517169694251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83080</c:v>
                </c:pt>
                <c:pt idx="1">
                  <c:v>1394</c:v>
                </c:pt>
                <c:pt idx="2">
                  <c:v>63633</c:v>
                </c:pt>
                <c:pt idx="3">
                  <c:v>18053</c:v>
                </c:pt>
                <c:pt idx="4">
                  <c:v>1274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4254512"/>
        <c:axId val="684255056"/>
        <c:axId val="0"/>
      </c:bar3DChart>
      <c:catAx>
        <c:axId val="684254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684255056"/>
        <c:crosses val="autoZero"/>
        <c:auto val="1"/>
        <c:lblAlgn val="ctr"/>
        <c:lblOffset val="100"/>
        <c:noMultiLvlLbl val="0"/>
      </c:catAx>
      <c:valAx>
        <c:axId val="6842550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8425451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062330586670311"/>
          <c:y val="0.89612022942165148"/>
          <c:w val="0.62111326371799402"/>
          <c:h val="0.10387977057834855"/>
        </c:manualLayout>
      </c:layout>
      <c:overlay val="0"/>
      <c:txPr>
        <a:bodyPr/>
        <a:lstStyle/>
        <a:p>
          <a:pPr>
            <a:defRPr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2440043534987"/>
          <c:y val="0.13204179004265226"/>
          <c:w val="0.66097559956465013"/>
          <c:h val="0.867958209957347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29833770778653"/>
                  <c:y val="3.940023435551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26169072615923"/>
                  <c:y val="2.2744226110518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896132484787825"/>
                  <c:y val="2.70970709136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38335312773403329"/>
                  <c:y val="3.148026842616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48958267716535431"/>
                  <c:y val="3.251045699107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397310819938451E-2"/>
                  <c:y val="3.0006878320709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up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Аркуш1!$A$2:$A$7</c:f>
              <c:strCache>
                <c:ptCount val="6"/>
                <c:pt idx="0">
                  <c:v>Надано консультацій</c:v>
                </c:pt>
                <c:pt idx="1">
                  <c:v>Схвалено документи діючих</c:v>
                </c:pt>
                <c:pt idx="2">
                  <c:v>Схвалено документи ліквідованих</c:v>
                </c:pt>
                <c:pt idx="3">
                  <c:v>Розглянуто  ЕК відділу</c:v>
                </c:pt>
                <c:pt idx="4">
                  <c:v>Звернулося суб"єктів господарювання</c:v>
                </c:pt>
                <c:pt idx="5">
                  <c:v>Засідань ЕК відділу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Надано консультацій</c:v>
                </c:pt>
                <c:pt idx="1">
                  <c:v>Схвалено документи діючих</c:v>
                </c:pt>
                <c:pt idx="2">
                  <c:v>Схвалено документи ліквідованих</c:v>
                </c:pt>
                <c:pt idx="3">
                  <c:v>Розглянуто  ЕК відділу</c:v>
                </c:pt>
                <c:pt idx="4">
                  <c:v>Звернулося суб"єктів господарювання</c:v>
                </c:pt>
                <c:pt idx="5">
                  <c:v>Засідань ЕК відділу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48</c:v>
                </c:pt>
                <c:pt idx="1">
                  <c:v>80</c:v>
                </c:pt>
                <c:pt idx="2">
                  <c:v>60</c:v>
                </c:pt>
                <c:pt idx="3">
                  <c:v>140</c:v>
                </c:pt>
                <c:pt idx="4">
                  <c:v>188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898174539112232E-2"/>
                  <c:y val="-3.631132488547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580545131170286E-2"/>
                  <c:y val="-4.4092323075213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45896473646488E-2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945286315286504E-2"/>
                  <c:y val="-4.521991517850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06686670999191E-2"/>
                  <c:y val="-4.4092323075213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580545131170286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Надано консультацій</c:v>
                </c:pt>
                <c:pt idx="1">
                  <c:v>Схвалено документи діючих</c:v>
                </c:pt>
                <c:pt idx="2">
                  <c:v>Схвалено документи ліквідованих</c:v>
                </c:pt>
                <c:pt idx="3">
                  <c:v>Розглянуто  ЕК відділу</c:v>
                </c:pt>
                <c:pt idx="4">
                  <c:v>Звернулося суб"єктів господарювання</c:v>
                </c:pt>
                <c:pt idx="5">
                  <c:v>Засідань ЕК відділу</c:v>
                </c:pt>
              </c:strCache>
            </c:strRef>
          </c:cat>
          <c:val>
            <c:numRef>
              <c:f>Аркуш1!$D$2:$D$7</c:f>
              <c:numCache>
                <c:formatCode>General</c:formatCode>
                <c:ptCount val="6"/>
                <c:pt idx="0">
                  <c:v>75</c:v>
                </c:pt>
                <c:pt idx="1">
                  <c:v>83</c:v>
                </c:pt>
                <c:pt idx="2">
                  <c:v>29</c:v>
                </c:pt>
                <c:pt idx="3">
                  <c:v>112</c:v>
                </c:pt>
                <c:pt idx="4">
                  <c:v>187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823584"/>
        <c:axId val="731824128"/>
      </c:barChart>
      <c:catAx>
        <c:axId val="73182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31824128"/>
        <c:crosses val="autoZero"/>
        <c:auto val="0"/>
        <c:lblAlgn val="ctr"/>
        <c:lblOffset val="100"/>
        <c:noMultiLvlLbl val="0"/>
      </c:catAx>
      <c:valAx>
        <c:axId val="73182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1823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7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135318582391567E-2"/>
          <c:y val="5.4320609549666624E-2"/>
          <c:w val="0.76967725445426394"/>
          <c:h val="0.891358785084813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Стовпець1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1455595268831922"/>
                  <c:y val="-1.549275495634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329039617617929E-2"/>
                  <c:y val="0.14043867734885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381685956436833E-2"/>
                  <c:y val="0.18557968078241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Звернення громадян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6.2551002526925761E-2"/>
                  <c:y val="-4.507724980302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2895548635038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276393278799067E-2"/>
                  <c:y val="-1.003133409634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Звернення громадян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9505896332795179E-2"/>
                  <c:y val="5.0793295285022381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Звернення громадян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1825760"/>
        <c:axId val="731820864"/>
        <c:axId val="685720096"/>
      </c:bar3DChart>
      <c:catAx>
        <c:axId val="731825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31820864"/>
        <c:crosses val="autoZero"/>
        <c:auto val="1"/>
        <c:lblAlgn val="ctr"/>
        <c:lblOffset val="100"/>
        <c:noMultiLvlLbl val="0"/>
      </c:catAx>
      <c:valAx>
        <c:axId val="731820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31825760"/>
        <c:crosses val="autoZero"/>
        <c:crossBetween val="between"/>
      </c:valAx>
      <c:serAx>
        <c:axId val="685720096"/>
        <c:scaling>
          <c:orientation val="minMax"/>
        </c:scaling>
        <c:delete val="1"/>
        <c:axPos val="b"/>
        <c:majorTickMark val="out"/>
        <c:minorTickMark val="none"/>
        <c:tickLblPos val="none"/>
        <c:crossAx val="731820864"/>
        <c:crosses val="autoZero"/>
      </c:ser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25184905222140302"/>
          <c:y val="0.82764955025936571"/>
          <c:w val="0.52332481001396702"/>
          <c:h val="0.14272088306565756"/>
        </c:manualLayout>
      </c:layout>
      <c:overlay val="0"/>
      <c:txPr>
        <a:bodyPr/>
        <a:lstStyle/>
        <a:p>
          <a:pPr>
            <a:defRPr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0"/>
      <c:perspective val="20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8230183615762723"/>
          <c:h val="0.755428827343159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7.5790692877348298E-2"/>
                  <c:y val="7.104231582843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420095931947004E-2"/>
                  <c:y val="5.6227481336459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діб</c:v>
                </c:pt>
                <c:pt idx="2">
                  <c:v>до 15 діб</c:v>
                </c:pt>
                <c:pt idx="3">
                  <c:v>до 30 діб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869</c:v>
                </c:pt>
                <c:pt idx="2">
                  <c:v>3259</c:v>
                </c:pt>
                <c:pt idx="3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540585732181547E-3"/>
                  <c:y val="-3.6090225563909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09497146376678E-2"/>
                  <c:y val="-4.9382370415994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798130130432867"/>
                  <c:y val="0.11925451423835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8045112781954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діб</c:v>
                </c:pt>
                <c:pt idx="2">
                  <c:v>до 15 діб</c:v>
                </c:pt>
                <c:pt idx="3">
                  <c:v>до 30 діб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983</c:v>
                </c:pt>
                <c:pt idx="2">
                  <c:v>3196</c:v>
                </c:pt>
                <c:pt idx="3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1819776"/>
        <c:axId val="731820320"/>
        <c:axId val="685721344"/>
      </c:bar3DChart>
      <c:catAx>
        <c:axId val="7318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731820320"/>
        <c:crosses val="autoZero"/>
        <c:auto val="1"/>
        <c:lblAlgn val="ctr"/>
        <c:lblOffset val="100"/>
        <c:noMultiLvlLbl val="0"/>
      </c:catAx>
      <c:valAx>
        <c:axId val="731820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31819776"/>
        <c:crosses val="autoZero"/>
        <c:crossBetween val="between"/>
      </c:valAx>
      <c:serAx>
        <c:axId val="685721344"/>
        <c:scaling>
          <c:orientation val="minMax"/>
        </c:scaling>
        <c:delete val="1"/>
        <c:axPos val="b"/>
        <c:majorTickMark val="out"/>
        <c:minorTickMark val="none"/>
        <c:tickLblPos val="none"/>
        <c:crossAx val="731820320"/>
        <c:crosses val="autoZero"/>
      </c:ser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4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6.3889891863866982E-2"/>
          <c:y val="0.24112327627553581"/>
          <c:w val="0.93611010813613305"/>
          <c:h val="0.432043458585902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layout>
                <c:manualLayout>
                  <c:x val="-4.175707446846573E-2"/>
                  <c:y val="0.11179332156745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76955359416898E-2"/>
                  <c:y val="0.11182234117080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971363684912076E-2"/>
                  <c:y val="0.11718156707493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850796184969722E-2"/>
                  <c:y val="0.1480968453647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752642134050815E-2"/>
                  <c:y val="0.39725588995766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571196027966978E-2"/>
                  <c:y val="0.44216679160082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 відома</c:v>
                </c:pt>
                <c:pt idx="1">
                  <c:v>За належн.</c:v>
                </c:pt>
                <c:pt idx="2">
                  <c:v>Відмовлено </c:v>
                </c:pt>
                <c:pt idx="3">
                  <c:v>Роз"снено</c:v>
                </c:pt>
                <c:pt idx="4">
                  <c:v>Позитивно</c:v>
                </c:pt>
                <c:pt idx="5">
                  <c:v>Всього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62</c:v>
                </c:pt>
                <c:pt idx="2">
                  <c:v>55</c:v>
                </c:pt>
                <c:pt idx="3">
                  <c:v>579</c:v>
                </c:pt>
                <c:pt idx="4">
                  <c:v>4391</c:v>
                </c:pt>
                <c:pt idx="5">
                  <c:v>5116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9394882050142578E-3"/>
                  <c:y val="-4.0776295858725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636929230085654E-2"/>
                  <c:y val="-7.0591072536655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0275895270895828E-2"/>
                  <c:y val="-4.389891638056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 відома</c:v>
                </c:pt>
                <c:pt idx="1">
                  <c:v>За належн.</c:v>
                </c:pt>
                <c:pt idx="2">
                  <c:v>Відмовлено </c:v>
                </c:pt>
                <c:pt idx="3">
                  <c:v>Роз"снено</c:v>
                </c:pt>
                <c:pt idx="4">
                  <c:v>Позитивно</c:v>
                </c:pt>
                <c:pt idx="5">
                  <c:v>Всього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</c:v>
                </c:pt>
                <c:pt idx="1">
                  <c:v>31</c:v>
                </c:pt>
                <c:pt idx="2">
                  <c:v>42</c:v>
                </c:pt>
                <c:pt idx="3">
                  <c:v>423</c:v>
                </c:pt>
                <c:pt idx="4">
                  <c:v>3724</c:v>
                </c:pt>
                <c:pt idx="5">
                  <c:v>4233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7979584"/>
        <c:axId val="807976864"/>
        <c:axId val="0"/>
      </c:bar3DChart>
      <c:catAx>
        <c:axId val="80797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07976864"/>
        <c:crosses val="autoZero"/>
        <c:auto val="1"/>
        <c:lblAlgn val="ctr"/>
        <c:lblOffset val="100"/>
        <c:noMultiLvlLbl val="0"/>
      </c:catAx>
      <c:valAx>
        <c:axId val="807976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0797958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40786066505432E-2"/>
          <c:y val="0.25994236639332813"/>
          <c:w val="0.98170395597070415"/>
          <c:h val="0.52739479195721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7978496"/>
        <c:axId val="807980128"/>
        <c:axId val="685722592"/>
      </c:bar3DChart>
      <c:catAx>
        <c:axId val="807978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807980128"/>
        <c:crosses val="autoZero"/>
        <c:auto val="1"/>
        <c:lblAlgn val="ctr"/>
        <c:lblOffset val="100"/>
        <c:noMultiLvlLbl val="0"/>
      </c:catAx>
      <c:valAx>
        <c:axId val="807980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07978496"/>
        <c:crosses val="autoZero"/>
        <c:crossBetween val="between"/>
      </c:valAx>
      <c:serAx>
        <c:axId val="685722592"/>
        <c:scaling>
          <c:orientation val="minMax"/>
        </c:scaling>
        <c:delete val="1"/>
        <c:axPos val="b"/>
        <c:majorTickMark val="out"/>
        <c:minorTickMark val="none"/>
        <c:tickLblPos val="none"/>
        <c:crossAx val="807980128"/>
        <c:crosses val="autoZero"/>
      </c:serAx>
      <c:spPr>
        <a:solidFill>
          <a:schemeClr val="bg1"/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"/>
          <c:y val="0.70232697982495051"/>
          <c:w val="0.99799701742541425"/>
          <c:h val="9.4108184020918501E-2"/>
        </c:manualLayout>
      </c:layout>
      <c:overlay val="0"/>
      <c:txPr>
        <a:bodyPr/>
        <a:lstStyle/>
        <a:p>
          <a:pPr>
            <a:defRPr sz="12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solidFill>
          <a:schemeClr val="bg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229107851625087E-2"/>
          <c:y val="0"/>
          <c:w val="0.92620596722742032"/>
          <c:h val="0.807849909462812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400801328335013E-2"/>
                  <c:y val="4.8047711756102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34001106945844E-2"/>
                  <c:y val="4.8047711756102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00801328335069E-2"/>
                  <c:y val="9.6095423512204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33600442778225E-3"/>
                  <c:y val="4.8047711756102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до 15 діб</c:v>
                </c:pt>
                <c:pt idx="1">
                  <c:v>до 30 діб</c:v>
                </c:pt>
                <c:pt idx="2">
                  <c:v>Всього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501</c:v>
                </c:pt>
                <c:pt idx="1">
                  <c:v>107</c:v>
                </c:pt>
                <c:pt idx="2">
                  <c:v>672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534401771113292E-2"/>
                  <c:y val="-9.609542351220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400801328335013E-2"/>
                  <c:y val="-9.609542351220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336004427783378E-3"/>
                  <c:y val="9.6095423512203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734802435280854E-2"/>
                  <c:y val="-4.8047711756102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до 15 діб</c:v>
                </c:pt>
                <c:pt idx="1">
                  <c:v>до 30 діб</c:v>
                </c:pt>
                <c:pt idx="2">
                  <c:v>Всього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4"/>
                <c:pt idx="0">
                  <c:v>663</c:v>
                </c:pt>
                <c:pt idx="1">
                  <c:v>150</c:v>
                </c:pt>
                <c:pt idx="2">
                  <c:v>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7980672"/>
        <c:axId val="807981216"/>
        <c:axId val="685723216"/>
      </c:bar3DChart>
      <c:catAx>
        <c:axId val="80798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/>
          </a:solidFill>
        </c:spPr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07981216"/>
        <c:crosses val="autoZero"/>
        <c:auto val="1"/>
        <c:lblAlgn val="ctr"/>
        <c:lblOffset val="100"/>
        <c:noMultiLvlLbl val="0"/>
      </c:catAx>
      <c:valAx>
        <c:axId val="80798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07980672"/>
        <c:crosses val="autoZero"/>
        <c:crossBetween val="between"/>
      </c:valAx>
      <c:serAx>
        <c:axId val="685723216"/>
        <c:scaling>
          <c:orientation val="minMax"/>
        </c:scaling>
        <c:delete val="1"/>
        <c:axPos val="b"/>
        <c:majorTickMark val="out"/>
        <c:minorTickMark val="none"/>
        <c:tickLblPos val="none"/>
        <c:crossAx val="807981216"/>
        <c:crosses val="autoZero"/>
      </c:serAx>
      <c:spPr>
        <a:solidFill>
          <a:schemeClr val="bg2"/>
        </a:solidFill>
      </c:spPr>
    </c:plotArea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60"/>
      <c:rAngAx val="0"/>
      <c:perspective val="1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solidFill>
          <a:schemeClr val="bg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2146929946496249E-2"/>
          <c:w val="0.98198005136049304"/>
          <c:h val="0.675630772293616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914500952885577E-3"/>
                  <c:y val="2.061892160382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3053891447958773E-3"/>
                  <c:y val="1.441668266702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673724287045028E-3"/>
                  <c:y val="2.424329445942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001559655764744E-3"/>
                  <c:y val="4.6922505405337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175418543238786E-2"/>
                  <c:y val="1.498668492098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</c:v>
                </c:pt>
                <c:pt idx="1">
                  <c:v>Позитивно</c:v>
                </c:pt>
                <c:pt idx="2">
                  <c:v>Роз"яснено </c:v>
                </c:pt>
                <c:pt idx="3">
                  <c:v>Відмовлено</c:v>
                </c:pt>
                <c:pt idx="4">
                  <c:v>До відома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672</c:v>
                </c:pt>
                <c:pt idx="1">
                  <c:v>384</c:v>
                </c:pt>
                <c:pt idx="2">
                  <c:v>131</c:v>
                </c:pt>
                <c:pt idx="3">
                  <c:v>59</c:v>
                </c:pt>
                <c:pt idx="4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524653243656687E-2"/>
                  <c:y val="1.112623028825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350035893447735E-2"/>
                  <c:y val="6.5885849284992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58051669472621E-2"/>
                  <c:y val="2.158628922522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350035893447735E-2"/>
                  <c:y val="1.71404719965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349768829104459E-2"/>
                  <c:y val="1.4185275776573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</c:v>
                </c:pt>
                <c:pt idx="1">
                  <c:v>Позитивно</c:v>
                </c:pt>
                <c:pt idx="2">
                  <c:v>Роз"яснено </c:v>
                </c:pt>
                <c:pt idx="3">
                  <c:v>Відмовлено</c:v>
                </c:pt>
                <c:pt idx="4">
                  <c:v>До відома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813</c:v>
                </c:pt>
                <c:pt idx="1">
                  <c:v>595</c:v>
                </c:pt>
                <c:pt idx="2">
                  <c:v>132</c:v>
                </c:pt>
                <c:pt idx="3">
                  <c:v>41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7973600"/>
        <c:axId val="807966528"/>
        <c:axId val="685725088"/>
      </c:bar3DChart>
      <c:catAx>
        <c:axId val="80797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07966528"/>
        <c:crosses val="autoZero"/>
        <c:auto val="1"/>
        <c:lblAlgn val="ctr"/>
        <c:lblOffset val="100"/>
        <c:noMultiLvlLbl val="0"/>
      </c:catAx>
      <c:valAx>
        <c:axId val="8079665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807973600"/>
        <c:crosses val="autoZero"/>
        <c:crossBetween val="between"/>
      </c:valAx>
      <c:serAx>
        <c:axId val="685725088"/>
        <c:scaling>
          <c:orientation val="minMax"/>
        </c:scaling>
        <c:delete val="1"/>
        <c:axPos val="b"/>
        <c:majorTickMark val="out"/>
        <c:minorTickMark val="none"/>
        <c:tickLblPos val="none"/>
        <c:crossAx val="807966528"/>
        <c:crosses val="autoZero"/>
      </c:serAx>
      <c:spPr>
        <a:solidFill>
          <a:schemeClr val="bg2"/>
        </a:solidFill>
      </c:spPr>
    </c:plotArea>
    <c:legend>
      <c:legendPos val="r"/>
      <c:legendEntry>
        <c:idx val="1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8755725859519887"/>
          <c:y val="0.7812556867493492"/>
          <c:w val="0.19319568124909209"/>
          <c:h val="0.1736918851097019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2.59225E-7</cdr:x>
      <cdr:y>0.03906</cdr:y>
    </cdr:from>
    <cdr:to>
      <cdr:x>0.42986</cdr:x>
      <cdr:y>0.2541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82470"/>
          <a:ext cx="1658249" cy="45403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9.4725E-7</cdr:y>
    </cdr:from>
    <cdr:to>
      <cdr:x>0.89849</cdr:x>
      <cdr:y>0.15393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"/>
          <a:ext cx="3303599" cy="32500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0.50542</cdr:x>
      <cdr:y>0.1826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907041" cy="44676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0.01961</cdr:x>
      <cdr:y>0</cdr:y>
    </cdr:from>
    <cdr:to>
      <cdr:x>0.62745</cdr:x>
      <cdr:y>0.67764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428" y="0"/>
          <a:ext cx="2276006" cy="1547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1.Кількість      запитів </a:t>
          </a:r>
        </a:p>
        <a:p xmlns:a="http://schemas.openxmlformats.org/drawingml/2006/main">
          <a:r>
            <a:rPr lang="uk-UA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0.49158</cdr:x>
      <cdr:y>0.23271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816360" cy="485783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0.57783</cdr:x>
      <cdr:y>0.12607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2366865" cy="277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Результати  розгляду </a:t>
          </a:r>
        </a:p>
        <a:p xmlns:a="http://schemas.openxmlformats.org/drawingml/2006/main">
          <a:r>
            <a:rPr lang="uk-UA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25C5-7578-4BB0-A64B-460C56928A1E}" type="datetimeFigureOut">
              <a:rPr lang="uk-UA" smtClean="0"/>
              <a:t>22.01.2021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2322-6972-4806-AD68-58165845C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56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029E-E3A8-4204-BDEE-0798EB9DD63B}" type="datetimeFigureOut">
              <a:rPr lang="uk-UA" smtClean="0"/>
              <a:t>22.01.2021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4FE4-04C3-4447-A1BC-794AC5E9B3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8061" y="1324190"/>
            <a:ext cx="6188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</a:rPr>
              <a:t>-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архіву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- 514,3 м2</a:t>
            </a:r>
            <a:b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архівосховищ  відділу    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371,4 м2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протяжність стелажного покриття 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- 2052,4пог. м. </a:t>
            </a:r>
            <a:endParaRPr lang="uk-UA" b="1" dirty="0">
              <a:solidFill>
                <a:srgbClr val="FF0000"/>
              </a:solidFill>
              <a:latin typeface="Vinnytsia Sans" panose="00000500000000000000" pitchFamily="50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93093" y="2898841"/>
            <a:ext cx="5902259" cy="22446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251062" y="3852013"/>
            <a:ext cx="78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Vinnytsia Sans" panose="00000500000000000000" pitchFamily="50" charset="0"/>
              </a:rPr>
              <a:t>фото</a:t>
            </a:r>
            <a:endParaRPr lang="uk-UA" sz="1600" dirty="0">
              <a:solidFill>
                <a:schemeClr val="bg1"/>
              </a:solidFill>
              <a:latin typeface="Vinnytsia Sans" panose="00000500000000000000" pitchFamily="50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95739" y="432225"/>
            <a:ext cx="4948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роботу Архівного відділу </a:t>
            </a:r>
            <a:endParaRPr lang="uk-UA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міської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 у  2020 році</a:t>
            </a:r>
            <a:endParaRPr lang="uk-UA" sz="2400" b="1" dirty="0">
              <a:latin typeface="Vinnytsia Sans" panose="00000500000000000000" pitchFamily="50" charset="0"/>
            </a:endParaRPr>
          </a:p>
        </p:txBody>
      </p:sp>
      <p:pic>
        <p:nvPicPr>
          <p:cNvPr id="7" name="Рисунок 6" descr="Чи потрібна Україні національна пам'ять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7" y="2898841"/>
            <a:ext cx="2483288" cy="224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adina\AppData\Local\Microsoft\Windows\INetCache\Content.Word\IMG_43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67" y="2898840"/>
            <a:ext cx="1586202" cy="224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ladina\AppData\Local\Microsoft\Windows\INetCache\Content.Word\IMG_42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8432" y="3096583"/>
            <a:ext cx="2244658" cy="184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86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3045" y="0"/>
            <a:ext cx="439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Запити юридичних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осіб  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2020 році</a:t>
            </a:r>
            <a:endParaRPr lang="uk-UA" b="1" dirty="0">
              <a:latin typeface="Vinnytsia Sa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04" y="1468313"/>
            <a:ext cx="5934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Vinnytsia Sans" panose="00000500000000000000" pitchFamily="50" charset="0"/>
              </a:rPr>
              <a:t> </a:t>
            </a:r>
            <a:endParaRPr lang="uk-UA" sz="1600" dirty="0">
              <a:latin typeface="Vinnytsia Sans" panose="00000500000000000000" pitchFamily="50" charset="0"/>
            </a:endParaRPr>
          </a:p>
        </p:txBody>
      </p:sp>
      <p:graphicFrame>
        <p:nvGraphicFramePr>
          <p:cNvPr id="6" name="Диаграмма 3"/>
          <p:cNvGraphicFramePr/>
          <p:nvPr>
            <p:extLst>
              <p:ext uri="{D42A27DB-BD31-4B8C-83A1-F6EECF244321}">
                <p14:modId xmlns:p14="http://schemas.microsoft.com/office/powerpoint/2010/main" val="2315512116"/>
              </p:ext>
            </p:extLst>
          </p:nvPr>
        </p:nvGraphicFramePr>
        <p:xfrm>
          <a:off x="196850" y="646331"/>
          <a:ext cx="4263182" cy="208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4"/>
          <p:cNvGraphicFramePr/>
          <p:nvPr>
            <p:extLst>
              <p:ext uri="{D42A27DB-BD31-4B8C-83A1-F6EECF244321}">
                <p14:modId xmlns:p14="http://schemas.microsoft.com/office/powerpoint/2010/main" val="6922649"/>
              </p:ext>
            </p:extLst>
          </p:nvPr>
        </p:nvGraphicFramePr>
        <p:xfrm>
          <a:off x="4460032" y="646331"/>
          <a:ext cx="3825552" cy="208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4727510" y="2961218"/>
            <a:ext cx="39375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Всього 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в 2020 році  надійшло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813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 запитів, </a:t>
            </a:r>
          </a:p>
          <a:p>
            <a:pPr algn="just"/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 що на </a:t>
            </a:r>
            <a:r>
              <a:rPr lang="uk-UA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141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  більше, ніж у 2019 році.</a:t>
            </a:r>
          </a:p>
          <a:p>
            <a:r>
              <a:rPr lang="uk-UA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Опрацьовано:</a:t>
            </a:r>
          </a:p>
          <a:p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 - в термін до 15 діб – 663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(81,5%);</a:t>
            </a:r>
          </a:p>
          <a:p>
            <a:r>
              <a:rPr lang="uk-UA" sz="1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- в термін до 30 діб – 150</a:t>
            </a:r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(18,5%).</a:t>
            </a:r>
          </a:p>
          <a:p>
            <a:pPr algn="just"/>
            <a:r>
              <a:rPr lang="uk-UA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Позитивно – 595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(73,5%); </a:t>
            </a:r>
            <a:endParaRPr lang="uk-UA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     Роз'яснено – 132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(16%);</a:t>
            </a:r>
            <a:endParaRPr lang="uk-UA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Відмовлено – 41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(5%);</a:t>
            </a:r>
          </a:p>
          <a:p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     За належністю - 45 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(5,5%).</a:t>
            </a:r>
          </a:p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Загальна </a:t>
            </a:r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кількість звернень громадян та запитів юридичних осіб, опрацьованих у 2020 складає , році – </a:t>
            </a:r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5046 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(у 2019 р.- 5788).</a:t>
            </a:r>
          </a:p>
        </p:txBody>
      </p:sp>
      <p:graphicFrame>
        <p:nvGraphicFramePr>
          <p:cNvPr id="10" name="Диаграмма 2"/>
          <p:cNvGraphicFramePr/>
          <p:nvPr>
            <p:extLst>
              <p:ext uri="{D42A27DB-BD31-4B8C-83A1-F6EECF244321}">
                <p14:modId xmlns:p14="http://schemas.microsoft.com/office/powerpoint/2010/main" val="2436893609"/>
              </p:ext>
            </p:extLst>
          </p:nvPr>
        </p:nvGraphicFramePr>
        <p:xfrm>
          <a:off x="196850" y="2733870"/>
          <a:ext cx="4263182" cy="22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76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249" y="0"/>
            <a:ext cx="791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Переведення в електронний вигляд документів фонду  №1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«Вінницька міська рада та її виконавчий комітет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2007 р.</a:t>
            </a:r>
            <a:endParaRPr lang="uk-UA" b="1" dirty="0">
              <a:latin typeface="Vinnytsia Sa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385" y="1013335"/>
            <a:ext cx="80932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sz="1600" b="1" dirty="0"/>
              <a:t>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 №1 – «Вінницька    міська  рада та 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    комітет» 2007р.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сканеру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сканеру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Canon ATIZ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Скановані документи форматуються та формуються в справи  за описами справ постійного зберігання.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 порталі міської ради та на сайті відділу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159справ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(№5286-№5444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фА4 – 36000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Також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розміщено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наступні документи в електронному вигляді:</a:t>
            </a:r>
          </a:p>
          <a:p>
            <a:pPr marL="285750" indent="-285750" algn="just">
              <a:buFontTx/>
              <a:buChar char="-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довідник </a:t>
            </a: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«Довідковий апарат фондів»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поповнився на </a:t>
            </a: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 фондів);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Документи:</a:t>
            </a:r>
          </a:p>
          <a:p>
            <a:pPr marL="285750" indent="-285750" algn="just">
              <a:buFontTx/>
              <a:buChar char="-"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Вінницької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міської ради та її виконавчого комітету за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1995-2006 (</a:t>
            </a:r>
            <a:r>
              <a:rPr lang="uk-UA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2007 р.); </a:t>
            </a:r>
            <a:endParaRPr lang="uk-UA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Замостянської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районної ради та її виконавчого комітету за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1993-2010р.;</a:t>
            </a:r>
          </a:p>
          <a:p>
            <a:pPr marL="285750" indent="-285750" algn="just">
              <a:buFontTx/>
              <a:buChar char="-"/>
            </a:pPr>
            <a:r>
              <a:rPr lang="uk-UA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Староміської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районної ради та її виконавчого комітету за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1995-2010р.;</a:t>
            </a:r>
          </a:p>
          <a:p>
            <a:pPr marL="285750" indent="-285750" algn="just">
              <a:buFontTx/>
              <a:buChar char="-"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Ленінської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районної ради та її виконавчого комітету за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1994-2010р.;</a:t>
            </a:r>
          </a:p>
        </p:txBody>
      </p:sp>
    </p:spTree>
    <p:extLst>
      <p:ext uri="{BB962C8B-B14F-4D97-AF65-F5344CB8AC3E}">
        <p14:creationId xmlns:p14="http://schemas.microsoft.com/office/powerpoint/2010/main" val="163289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Результат пошуку зображень за запитом &quot;фото привітань з днем працівників архівних устан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84" y="2761860"/>
            <a:ext cx="3840516" cy="23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5587" y="3050579"/>
            <a:ext cx="78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Vinnytsia Sans" panose="00000500000000000000" pitchFamily="50" charset="0"/>
              </a:rPr>
              <a:t>фото</a:t>
            </a:r>
            <a:endParaRPr lang="uk-UA" sz="1600" dirty="0">
              <a:solidFill>
                <a:schemeClr val="bg1"/>
              </a:solidFill>
              <a:latin typeface="Vinnytsia Sans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955" y="72278"/>
            <a:ext cx="752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напрямки діяльності відділу</a:t>
            </a:r>
            <a:endParaRPr lang="uk-UA" sz="2400" b="1" dirty="0">
              <a:latin typeface="Vinnytsia Sans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955" y="556150"/>
            <a:ext cx="784704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.Забезпечення наповнення НАФ документами, що мають місцеве,  історичне та наукове значення, їх реєстрація, облік та використання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.Забезпечення умов зберігання   документів НАФ, документів з особового складу ліквідованих суб’єктів господарювання, що діяли (були зареєстровані) на території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міста.</a:t>
            </a:r>
          </a:p>
          <a:p>
            <a:r>
              <a:rPr lang="uk-UA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Здійснення експертизи цінності документів, що утворилися в діяльності суб’єктів господарювання, що діють (діяли, були зареєстровані) на території міста.</a:t>
            </a:r>
          </a:p>
          <a:p>
            <a:r>
              <a:rPr lang="uk-UA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. Надання клієнтам міської ради якісних послуг в стислі терміни за  мінімальними по складності процедурами.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11" name="Рисунок 10" descr="C:\Documents and Settings\egorova\Local Settings\Temporary Internet Files\Content.Word\фото 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55" y="2761860"/>
            <a:ext cx="4006529" cy="238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71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8295" y="0"/>
            <a:ext cx="78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Станом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01.01.2021 року в архівному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відділі</a:t>
            </a:r>
          </a:p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зареєстровано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1274 фонди, що налічують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>
              <a:latin typeface="Vinnytsia Sans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696" y="1981496"/>
            <a:ext cx="5934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Vinnytsia Sans" panose="00000500000000000000" pitchFamily="50" charset="0"/>
              </a:rPr>
              <a:t>Текст слайда</a:t>
            </a:r>
            <a:endParaRPr lang="uk-UA" sz="1600" dirty="0">
              <a:latin typeface="Vinnytsia Sans" panose="00000500000000000000" pitchFamily="50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99668"/>
              </p:ext>
            </p:extLst>
          </p:nvPr>
        </p:nvGraphicFramePr>
        <p:xfrm>
          <a:off x="0" y="1315618"/>
          <a:ext cx="9144000" cy="359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220"/>
                <a:gridCol w="877078"/>
                <a:gridCol w="702906"/>
                <a:gridCol w="765110"/>
                <a:gridCol w="783772"/>
                <a:gridCol w="970383"/>
                <a:gridCol w="964164"/>
                <a:gridCol w="1026367"/>
              </a:tblGrid>
              <a:tr h="959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2016р.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2017р.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2018р.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Надійшло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2020 р.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Передано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ДАВО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2020р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Станом на 01.01.2021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5779"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фондів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1274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510"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Документів </a:t>
                      </a:r>
                    </a:p>
                    <a:p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НАФ (справ)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Відмовл</a:t>
                      </a:r>
                      <a:r>
                        <a:rPr lang="uk-UA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18053</a:t>
                      </a:r>
                    </a:p>
                  </a:txBody>
                  <a:tcPr/>
                </a:tc>
              </a:tr>
              <a:tr h="575510"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Документів з особового складу (справ)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57679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59106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62941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63633</a:t>
                      </a:r>
                    </a:p>
                  </a:txBody>
                  <a:tcPr/>
                </a:tc>
              </a:tr>
              <a:tr h="575510"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Документів тимчасового зберігання </a:t>
                      </a:r>
                    </a:p>
                    <a:p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(справ, пакувань)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1394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779"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 одиниць зберігання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73994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75537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81340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1740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83080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90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612" y="0"/>
            <a:ext cx="889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Динаміка зростання кількості фондів і  одиниць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endParaRPr lang="uk-UA" sz="2400" b="1" dirty="0">
              <a:latin typeface="Vinnytsia Sans" panose="00000500000000000000" pitchFamily="50" charset="0"/>
            </a:endParaRPr>
          </a:p>
        </p:txBody>
      </p:sp>
      <p:graphicFrame>
        <p:nvGraphicFramePr>
          <p:cNvPr id="6" name="Диаграмма 2"/>
          <p:cNvGraphicFramePr/>
          <p:nvPr>
            <p:extLst>
              <p:ext uri="{D42A27DB-BD31-4B8C-83A1-F6EECF244321}">
                <p14:modId xmlns:p14="http://schemas.microsoft.com/office/powerpoint/2010/main" val="491899999"/>
              </p:ext>
            </p:extLst>
          </p:nvPr>
        </p:nvGraphicFramePr>
        <p:xfrm>
          <a:off x="0" y="461665"/>
          <a:ext cx="9143999" cy="310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круглений прямокутник 2"/>
          <p:cNvSpPr/>
          <p:nvPr/>
        </p:nvSpPr>
        <p:spPr>
          <a:xfrm>
            <a:off x="0" y="3564295"/>
            <a:ext cx="9078685" cy="15792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 1274 фондів , що зберігаються – 1061 (83,3%) - фонд періоду Незалежності України, </a:t>
            </a: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(утворилися починаючи з 1992р. та ліквідувалися станом на 01.01.2021року</a:t>
            </a:r>
            <a:r>
              <a:rPr lang="uk-UA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них:</a:t>
            </a:r>
          </a:p>
          <a:p>
            <a:pPr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64 фонди списку №1 - джерел формування НАФ;</a:t>
            </a:r>
          </a:p>
          <a:p>
            <a:pPr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997 фондів списку №3 - джерел комплектування архівного відділу.</a:t>
            </a:r>
          </a:p>
          <a:p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періоду незалежності  - 213 фондів.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8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829" y="0"/>
            <a:ext cx="567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 роботи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Експертної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комісії </a:t>
            </a:r>
            <a:b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Архівного відділу у  2020р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b="1" dirty="0">
              <a:latin typeface="Vinnytsia Sa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04" y="1468313"/>
            <a:ext cx="5934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Vinnytsia Sans" panose="00000500000000000000" pitchFamily="50" charset="0"/>
              </a:rPr>
              <a:t>Текст слайда</a:t>
            </a:r>
            <a:endParaRPr lang="uk-UA" sz="1600" dirty="0">
              <a:latin typeface="Vinnytsia Sans" panose="00000500000000000000" pitchFamily="50" charset="0"/>
            </a:endParaRPr>
          </a:p>
        </p:txBody>
      </p:sp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1414749443"/>
              </p:ext>
            </p:extLst>
          </p:nvPr>
        </p:nvGraphicFramePr>
        <p:xfrm>
          <a:off x="450203" y="830998"/>
          <a:ext cx="8136904" cy="273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319574" y="3567237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 питань роботи ЕК до Архівного відділу звернулося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господарювання, що на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менше, ніж у попередньому році. 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Проведено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засідань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Експертної комісії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розглянуто та схвалено результати НТО документів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 господарювання, що 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менше, ніж  у попередньому році. 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75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 господарювання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 консультації та роз'яснення з питання НТО документів. На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збільшилася кількість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діючих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 господарювання, які здійснили НТО документів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З 112 суб'єктів - 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припинили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і передали документи на зберігання до Архівного відділу в кількості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кадрових питань та 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1048 справ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 зберігання.</a:t>
            </a:r>
          </a:p>
        </p:txBody>
      </p:sp>
    </p:spTree>
    <p:extLst>
      <p:ext uri="{BB962C8B-B14F-4D97-AF65-F5344CB8AC3E}">
        <p14:creationId xmlns:p14="http://schemas.microsoft.com/office/powerpoint/2010/main" val="306247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970" y="0"/>
            <a:ext cx="755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НТО документів  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виконавчих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органах 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міської ради </a:t>
            </a:r>
            <a:endParaRPr lang="uk-UA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№1 – джерел формування  НАФ України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uk-UA" b="1" dirty="0">
              <a:latin typeface="Vinnytsia Sans" panose="00000500000000000000" pitchFamily="50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84973"/>
              </p:ext>
            </p:extLst>
          </p:nvPr>
        </p:nvGraphicFramePr>
        <p:xfrm>
          <a:off x="478971" y="802432"/>
          <a:ext cx="8186058" cy="3851201"/>
        </p:xfrm>
        <a:graphic>
          <a:graphicData uri="http://schemas.openxmlformats.org/drawingml/2006/table">
            <a:tbl>
              <a:tblPr/>
              <a:tblGrid>
                <a:gridCol w="272868"/>
                <a:gridCol w="2892407"/>
                <a:gridCol w="818605"/>
                <a:gridCol w="1591829"/>
                <a:gridCol w="1740536"/>
                <a:gridCol w="869813"/>
              </a:tblGrid>
              <a:tr h="248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C00000"/>
                          </a:solidFill>
                          <a:latin typeface="Times New Roman"/>
                        </a:rPr>
                        <a:t>Виконавчі органи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Здійснено НТО за </a:t>
                      </a:r>
                      <a:r>
                        <a:rPr lang="uk-UA" sz="800" b="1" dirty="0">
                          <a:solidFill>
                            <a:srgbClr val="C00000"/>
                          </a:solidFill>
                          <a:latin typeface="Times New Roman"/>
                        </a:rPr>
                        <a:t>роки</a:t>
                      </a:r>
                      <a:r>
                        <a:rPr lang="uk-UA" sz="800" dirty="0">
                          <a:latin typeface="Times New Roman"/>
                        </a:rPr>
                        <a:t> </a:t>
                      </a:r>
                      <a:endParaRPr lang="ru-RU" sz="800" dirty="0"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ЕК</a:t>
                      </a:r>
                      <a:r>
                        <a:rPr lang="ru-RU" sz="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Архівного</a:t>
                      </a:r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відділу</a:t>
                      </a:r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Протокол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ЕПК </a:t>
                      </a:r>
                      <a:r>
                        <a:rPr lang="uk-UA" sz="800" b="1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ДАВО</a:t>
                      </a:r>
                      <a:endParaRPr lang="ru-RU" sz="800" dirty="0"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Примітка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43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Вінницька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рада та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її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виконавчий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комітет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№15 від 09.11.2017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№17 від 01.12.2017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здійснюється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адміністративних послуг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№16 від 29.11.2018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ЕПК ДАВО №11 від 21.06.2019</a:t>
                      </a:r>
                      <a:endParaRPr lang="uk-UA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uk-UA" sz="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комунального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майна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№5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19.04.2019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№13  від 30.08.2019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Комітет по фізичній культурі та спорту 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№5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19.04.2019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№13 від 30.08.2019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охорони здоров’я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№11 від </a:t>
                      </a:r>
                      <a:r>
                        <a:rPr lang="uk-UA" sz="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30.10.2020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</a:t>
                      </a:r>
                      <a:r>
                        <a:rPr lang="uk-UA" sz="8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uk-UA" sz="8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uk-UA" sz="8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 </a:t>
                      </a:r>
                      <a:r>
                        <a:rPr lang="uk-UA" sz="8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13.11.2020</a:t>
                      </a: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міського господарства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№4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13.03.2020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№4 від 05.06.2020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11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комунального </a:t>
                      </a:r>
                      <a:r>
                        <a:rPr lang="uk-UA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</a:t>
                      </a: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 благоустрою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№12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27.11.2020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ЕПК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комунальних ресурсів (ліквідація)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№13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25.10.2019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ДАВО №1 від 16.03.2020</a:t>
                      </a: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житлового господарства                                    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2012-2015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№8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24.06.2016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№9 від 19.08.2016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29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кадрової політики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№14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28.09.2018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№12 від 09.11.2018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3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 ведення </a:t>
                      </a:r>
                      <a:r>
                        <a:rPr lang="uk-UA" sz="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</a:t>
                      </a:r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реєстру виборців м. Вінниці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№2 від 02.02.2017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 від 24.02.2017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22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правової політики та якості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</a:t>
                      </a:r>
                      <a:endParaRPr lang="uk-UA" sz="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 АВ №8 від 24.06.2020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ЕПК ДАВО №8 від 21.09.2020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самоврядного контролю                                 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№4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13.03.2020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№4 від 05.06.2020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4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інформаційних технологій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2015-2017</a:t>
                      </a:r>
                      <a:endParaRPr lang="ru-RU" sz="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 АВ №4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13.03.2020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ЕПК ДАВО №5 від 11.06.2020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у справах дітей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1996-2014</a:t>
                      </a:r>
                      <a:endParaRPr lang="uk-UA" sz="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№13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28.10.2016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№12 від 21.11.2016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4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економіки і інвестицій   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1998-2013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№5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12.04.2016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ЕПК ДАВО №7 від 31.05.2016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 культури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2014-2018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№8 від 04.08.2020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№8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21.09.2020</a:t>
                      </a: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8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капітального будівництва  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2002-2013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№2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19.02.2016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ДАВО №4 від 25.03.2016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здійснюється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 у справах молоді та туризму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noProof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uk-UA" sz="800" b="1" noProof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 АВ №5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30.05.2020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ЕПК ДАВО №8 від 21.09.2020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4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освіти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2001-2012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№2 від 02.02.2017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№6 від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27.04</a:t>
                      </a: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.2017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у справах ЗМІ та зв.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 громадськістю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2007-2012</a:t>
                      </a:r>
                      <a:endParaRPr lang="ru-RU" sz="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 АВ №12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30.08.2018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ЕПК ДАВО №11 від 21.09.2018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енергетики,</a:t>
                      </a:r>
                      <a:r>
                        <a:rPr lang="uk-UA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транспорту та зв'язку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2007-2012</a:t>
                      </a:r>
                      <a:endParaRPr lang="uk-UA" sz="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№2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19.02.2016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ДАВО №12 від 21.11.2016</a:t>
                      </a: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фінансів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2004-2011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№7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27.07.2015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ЕПК ДАВО №6 від 19.06.2015</a:t>
                      </a:r>
                      <a:endParaRPr lang="uk-UA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здійснюється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соціальної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політики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(2015р.)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2015-</a:t>
                      </a:r>
                      <a:endParaRPr lang="ru-RU" sz="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здійснюється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Відділ по розвитку ОСББ ( 2016р.)</a:t>
                      </a:r>
                      <a:endParaRPr lang="uk-UA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uk-UA" sz="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</a:t>
                      </a:r>
                      <a:r>
                        <a:rPr lang="uk-UA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 №8 від 04.09.2020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ЕПК</a:t>
                      </a:r>
                      <a:r>
                        <a:rPr lang="uk-UA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ДАВО №8 від 21.09.2020</a:t>
                      </a:r>
                      <a:endParaRPr lang="uk-UA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7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архітектури</a:t>
                      </a:r>
                      <a:r>
                        <a:rPr lang="uk-UA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містобудування (2016р.)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rgbClr val="FF0000"/>
                          </a:solidFill>
                        </a:rPr>
                        <a:t>2016-</a:t>
                      </a:r>
                      <a:endParaRPr lang="uk-UA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3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земельних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2016р.)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rgbClr val="FF0000"/>
                          </a:solidFill>
                        </a:rPr>
                        <a:t>2017--</a:t>
                      </a:r>
                      <a:endParaRPr lang="uk-UA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22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арх.-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будівельного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контролю   (2016р.)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>
                          <a:solidFill>
                            <a:srgbClr val="FF0000"/>
                          </a:solidFill>
                        </a:rPr>
                        <a:t>2016-</a:t>
                      </a:r>
                      <a:endParaRPr lang="uk-UA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3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маркетингу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міста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туризму ( 2019р.)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b="1" noProof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</a:t>
                      </a:r>
                      <a:endParaRPr lang="uk-UA" sz="800" b="1" noProof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44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549" y="0"/>
            <a:ext cx="906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науково-технічного опрацювання документів 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 міста  </a:t>
            </a:r>
            <a:endParaRPr lang="uk-UA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(список №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джерел формування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НАФ України)</a:t>
            </a:r>
            <a:endParaRPr lang="uk-UA" dirty="0">
              <a:latin typeface="Vinnytsia Sans" panose="00000500000000000000" pitchFamily="50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12933"/>
              </p:ext>
            </p:extLst>
          </p:nvPr>
        </p:nvGraphicFramePr>
        <p:xfrm>
          <a:off x="82549" y="549905"/>
          <a:ext cx="9061448" cy="4491991"/>
        </p:xfrm>
        <a:graphic>
          <a:graphicData uri="http://schemas.openxmlformats.org/drawingml/2006/table">
            <a:tbl>
              <a:tblPr/>
              <a:tblGrid>
                <a:gridCol w="279401"/>
                <a:gridCol w="3892550"/>
                <a:gridCol w="742950"/>
                <a:gridCol w="1765717"/>
                <a:gridCol w="1675983"/>
                <a:gridCol w="704847"/>
              </a:tblGrid>
              <a:tr h="289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smtClean="0">
                          <a:latin typeface="Times New Roman"/>
                        </a:rPr>
                        <a:t>№</a:t>
                      </a:r>
                      <a:endParaRPr lang="uk-UA" sz="700" dirty="0">
                        <a:latin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Установи</a:t>
                      </a:r>
                      <a:r>
                        <a:rPr lang="uk-UA" sz="800" b="1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та організації міста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Здійснено НТО</a:t>
                      </a:r>
                      <a:endParaRPr lang="ru-RU" sz="800" dirty="0"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Погоджено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ЕК АВ</a:t>
                      </a:r>
                      <a:r>
                        <a:rPr lang="uk-UA" sz="800" b="1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ВМР</a:t>
                      </a:r>
                      <a:endParaRPr lang="ru-RU" sz="800" dirty="0"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Погоджено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ЕПК ДАВО</a:t>
                      </a:r>
                      <a:endParaRPr lang="ru-RU" sz="800" dirty="0"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Примітка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11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державної казначейської служби України у  м. Вінниці Вінницької області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№13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25.10.2019 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 від 16.03.2020</a:t>
                      </a: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45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пенсійного фонду України в м. Вінниці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№6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26.04.2019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№13 від 30.08.2019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50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МКП 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«Архітектурно-будівельний сервіс»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№3 від 28.02.2020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№4 від 05.06.2020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12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 міський центр соціальних служб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№12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30.08.2018</a:t>
                      </a:r>
                      <a:endParaRPr kumimoji="0" 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ЕПК ДАВО №11 від 21.09.2018 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85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міський палац дітей та юнацтва ім. Ліля Ратушної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№5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19.04.2019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№13 від 30.08.2019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«НВК: загально-освітня школа І-ІІІ ступенів – гімназія №2 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ВМР»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№12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27.11.2020 </a:t>
                      </a:r>
                      <a:endParaRPr kumimoji="0" 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endParaRPr kumimoji="0" lang="uk-U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транспортний коледж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2011-2015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№16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29.11.2018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ЕПК ДАВО №11 від 21.06.2019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КП «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Комбінат комунальних підприємств»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2006-2014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№12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10.10.2016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№12 від 21.11.2016 </a:t>
                      </a: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МКП 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Інформаційно-телевізійне агентство  «Віта»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1993-2014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№2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02.02.2017</a:t>
                      </a:r>
                      <a:endParaRPr kumimoji="0" 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ЕПК ДАВО №1 від 24.02.2017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МКП 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Редакція газети «Вінницька газета»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18.01.2019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медичний коледж ім. Д.К. Заболотного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2007-2011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№11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30.08.2019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№15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10.10.2019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85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«НВК: загальноосвітня школа І-ІІІ ступенів 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№13 ВМР»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2001-2010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№2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02.02.2017</a:t>
                      </a: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 від 24.02.2017 </a:t>
                      </a: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Вінницька ОДПІ ГУ ДФС у Вінницькій області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ВМР №11 від 30.10.2020</a:t>
                      </a: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№13 від 27.11.2020</a:t>
                      </a: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палац мистецтв «Зоря»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1996-2000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№16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29.11.2018 </a:t>
                      </a:r>
                      <a:endParaRPr kumimoji="0" 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ЕПК ДАВО №3  від 04.03.2019 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11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Вінницька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міська організація профспілки працівників освіти і науки України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1996-2000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 від 25.03.2005 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11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«НВК: загально-освітня школа І-ІІІ ступенів – гімназія №6 ВМР» (</a:t>
                      </a:r>
                      <a:r>
                        <a:rPr lang="uk-UA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</a:t>
                      </a:r>
                      <a:r>
                        <a:rPr lang="uk-UA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№1 з 2018р.)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«Фізико-математична гімназія №17 ВМР» (</a:t>
                      </a:r>
                      <a:r>
                        <a:rPr lang="uk-UA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</a:t>
                      </a:r>
                      <a:r>
                        <a:rPr lang="uk-UA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№1 з 2018р.)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45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 «Міський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методичний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кабінет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(список №1 з 2018р.)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Правобеорежний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районний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центр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зайнятості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№3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28.02.2020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ДАВО</a:t>
                      </a: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№4 від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05.06.2020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5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суду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Вінницької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ВМР №14 від 21.11.2019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№7 від 31.07.2020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85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Замостянського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суду м.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1995-1996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ЕКАВ ВМР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№14 від 21.11.2019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№7 від 31.07.2020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3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Ленінського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суду м.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1994-1995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№14 від 21.11.2019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№7 від 31.07.2020</a:t>
                      </a: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1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Староміського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суду м.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1995-1996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ВМР 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№14 від 21.11.2019</a:t>
                      </a:r>
                      <a:endParaRPr lang="uk-UA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№7 від 31.07.2020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22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705" y="0"/>
            <a:ext cx="745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 №1-№2 , що здійснили НТО документів у 2020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                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(схвалено ЕК відділу,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 і погоджено ЕПК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ДАВО)</a:t>
            </a:r>
            <a:endParaRPr lang="uk-UA" b="1" dirty="0">
              <a:latin typeface="Vinnytsia Sa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04" y="1468313"/>
            <a:ext cx="5934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Vinnytsia Sans" panose="00000500000000000000" pitchFamily="50" charset="0"/>
              </a:rPr>
              <a:t> </a:t>
            </a:r>
            <a:endParaRPr lang="uk-UA" sz="1600" dirty="0">
              <a:latin typeface="Vinnytsia Sans" panose="00000500000000000000" pitchFamily="50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33031"/>
              </p:ext>
            </p:extLst>
          </p:nvPr>
        </p:nvGraphicFramePr>
        <p:xfrm>
          <a:off x="833534" y="572275"/>
          <a:ext cx="7252996" cy="441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04"/>
                <a:gridCol w="5425080"/>
                <a:gridCol w="1266812"/>
              </a:tblGrid>
              <a:tr h="186615"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юридичної особи</a:t>
                      </a:r>
                      <a:endParaRPr lang="uk-UA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Роки </a:t>
                      </a:r>
                      <a:endParaRPr lang="uk-UA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0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комунальних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6770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самоврядного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2015-2018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8496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охорони здоров’я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10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міського господарства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722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інформаційних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технологій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7126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2014-2018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756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правової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політики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якості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756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ОСББ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6441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справах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туризму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644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державної казначейської служби України у  м. Вінниці Вінницької області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7126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Вінницької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обєднаної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ДПІ ГУ ДФС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2006-2018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1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МКП «АБС»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722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Правобережного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центру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зайнятості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2013-2018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644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суду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Вінницької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7811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Замостянського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суду м.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1995-1996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7126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Ленінського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суду м.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1994-1995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20002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Староміського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суду м.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Вінниці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1995-1996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90003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Схвалено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9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погоджено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номенклатури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справ на 2020 </a:t>
                      </a:r>
                      <a:r>
                        <a:rPr lang="ru-RU" sz="9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10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uk-UA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державної казначейської служби України у  м. Вінниці Вінницької області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1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маркетингу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міста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туризму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7201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у справах ЗМІ та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зв»язків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громадськістю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7066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560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комунального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господарства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благоустрою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151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Відділу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молодіжної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політики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  <a:tr h="21575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ЗК «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Палац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мистецтв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 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13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249" y="0"/>
            <a:ext cx="715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Запити 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громадян у 2020 році.</a:t>
            </a:r>
            <a:endParaRPr lang="uk-UA" b="1" dirty="0">
              <a:latin typeface="Vinnytsia Sa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04" y="1468313"/>
            <a:ext cx="5934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Vinnytsia Sans" panose="00000500000000000000" pitchFamily="50" charset="0"/>
              </a:rPr>
              <a:t> </a:t>
            </a:r>
            <a:endParaRPr lang="uk-UA" sz="1600" dirty="0">
              <a:latin typeface="Vinnytsia Sans" panose="00000500000000000000" pitchFamily="50" charset="0"/>
            </a:endParaRPr>
          </a:p>
        </p:txBody>
      </p:sp>
      <p:graphicFrame>
        <p:nvGraphicFramePr>
          <p:cNvPr id="6" name="Диаграмма 2"/>
          <p:cNvGraphicFramePr/>
          <p:nvPr>
            <p:extLst>
              <p:ext uri="{D42A27DB-BD31-4B8C-83A1-F6EECF244321}">
                <p14:modId xmlns:p14="http://schemas.microsoft.com/office/powerpoint/2010/main" val="175534027"/>
              </p:ext>
            </p:extLst>
          </p:nvPr>
        </p:nvGraphicFramePr>
        <p:xfrm>
          <a:off x="481578" y="452541"/>
          <a:ext cx="3857652" cy="211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4"/>
          <p:cNvGraphicFramePr/>
          <p:nvPr>
            <p:extLst>
              <p:ext uri="{D42A27DB-BD31-4B8C-83A1-F6EECF244321}">
                <p14:modId xmlns:p14="http://schemas.microsoft.com/office/powerpoint/2010/main" val="3130889195"/>
              </p:ext>
            </p:extLst>
          </p:nvPr>
        </p:nvGraphicFramePr>
        <p:xfrm>
          <a:off x="4339230" y="452542"/>
          <a:ext cx="3865489" cy="211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6"/>
          <p:cNvGraphicFramePr/>
          <p:nvPr>
            <p:extLst>
              <p:ext uri="{D42A27DB-BD31-4B8C-83A1-F6EECF244321}">
                <p14:modId xmlns:p14="http://schemas.microsoft.com/office/powerpoint/2010/main" val="1363567631"/>
              </p:ext>
            </p:extLst>
          </p:nvPr>
        </p:nvGraphicFramePr>
        <p:xfrm>
          <a:off x="481578" y="2563917"/>
          <a:ext cx="3857652" cy="244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4432042" y="2647127"/>
            <a:ext cx="3772677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2020 році надійшло на </a:t>
            </a:r>
            <a:r>
              <a:rPr lang="uk-UA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883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звернення менше, ніж у минулому році. </a:t>
            </a:r>
            <a:endParaRPr lang="uk-UA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термін до 15 діб виконано – </a:t>
            </a:r>
            <a:r>
              <a:rPr lang="uk-UA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4179 </a:t>
            </a:r>
            <a:endParaRPr lang="uk-UA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98, 7</a:t>
            </a:r>
            <a:r>
              <a:rPr lang="uk-UA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 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(з них </a:t>
            </a:r>
            <a:r>
              <a:rPr lang="uk-UA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983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 в термін до 5 діб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-    позитивно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–  3724</a:t>
            </a:r>
            <a:r>
              <a:rPr lang="uk-UA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(88%)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звернень</a:t>
            </a:r>
          </a:p>
          <a:p>
            <a:pPr algn="just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   -   роз'яснено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– 423</a:t>
            </a:r>
            <a:r>
              <a:rPr lang="uk-UA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(10%)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звернень (довідки про відсутність  фондів в архівному відділі).</a:t>
            </a:r>
          </a:p>
          <a:p>
            <a:pPr algn="just"/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- відмовлено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– 42</a:t>
            </a:r>
            <a:r>
              <a:rPr lang="uk-UA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(1%)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звернень (відсутність затребуваних документів у фонді).</a:t>
            </a:r>
          </a:p>
        </p:txBody>
      </p:sp>
    </p:spTree>
    <p:extLst>
      <p:ext uri="{BB962C8B-B14F-4D97-AF65-F5344CB8AC3E}">
        <p14:creationId xmlns:p14="http://schemas.microsoft.com/office/powerpoint/2010/main" val="229577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A08ED8B5B9A548B092F047E8621AC9" ma:contentTypeVersion="0" ma:contentTypeDescription="Створення нового документа." ma:contentTypeScope="" ma:versionID="d941d1bd86f8ff1260a31562a9178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1294F0-7761-4BC2-8BC2-74AC5ED74036}"/>
</file>

<file path=customXml/itemProps2.xml><?xml version="1.0" encoding="utf-8"?>
<ds:datastoreItem xmlns:ds="http://schemas.openxmlformats.org/officeDocument/2006/customXml" ds:itemID="{87908E1A-DC3E-4848-8449-5667E1003D0C}"/>
</file>

<file path=customXml/itemProps3.xml><?xml version="1.0" encoding="utf-8"?>
<ds:datastoreItem xmlns:ds="http://schemas.openxmlformats.org/officeDocument/2006/customXml" ds:itemID="{4542E800-9238-4B76-AB33-604C1801C4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1949</Words>
  <Application>Microsoft Office PowerPoint</Application>
  <PresentationFormat>Екран (16:9)</PresentationFormat>
  <Paragraphs>481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Vinnytsia Sans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Мірчук Сергій Валерійович</dc:creator>
  <cp:lastModifiedBy>Єгорова Світлана Геннадіївна</cp:lastModifiedBy>
  <cp:revision>44</cp:revision>
  <dcterms:created xsi:type="dcterms:W3CDTF">2020-06-23T09:28:56Z</dcterms:created>
  <dcterms:modified xsi:type="dcterms:W3CDTF">2021-01-22T11:10:55Z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0x0101005BA08ED8B5B9A548B092F047E8621AC9</vt:lpwstr>
  </property>
</Properties>
</file>